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75" r:id="rId4"/>
    <p:sldId id="264" r:id="rId5"/>
    <p:sldId id="266" r:id="rId6"/>
    <p:sldId id="267" r:id="rId7"/>
    <p:sldId id="271" r:id="rId8"/>
    <p:sldId id="265" r:id="rId9"/>
    <p:sldId id="268" r:id="rId10"/>
    <p:sldId id="270" r:id="rId11"/>
    <p:sldId id="272" r:id="rId12"/>
    <p:sldId id="269" r:id="rId13"/>
    <p:sldId id="273" r:id="rId14"/>
    <p:sldId id="274" r:id="rId15"/>
    <p:sldId id="276" r:id="rId1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varScale="1">
        <p:scale>
          <a:sx n="107" d="100"/>
          <a:sy n="107" d="100"/>
        </p:scale>
        <p:origin x="108"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203021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319571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235768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209899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154322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144161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340369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219191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130079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335447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95C810-7755-4B37-A985-BC47F418A8CC}" type="datetimeFigureOut">
              <a:rPr lang="es-EC" smtClean="0"/>
              <a:pPr/>
              <a:t>03/07/2018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5DE9E10-14BF-416A-A4A7-02B8C50F2BFF}" type="slidenum">
              <a:rPr lang="es-EC" smtClean="0"/>
              <a:pPr/>
              <a:t>‹Nº›</a:t>
            </a:fld>
            <a:endParaRPr lang="es-EC"/>
          </a:p>
        </p:txBody>
      </p:sp>
    </p:spTree>
    <p:extLst>
      <p:ext uri="{BB962C8B-B14F-4D97-AF65-F5344CB8AC3E}">
        <p14:creationId xmlns:p14="http://schemas.microsoft.com/office/powerpoint/2010/main" val="247930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5C810-7755-4B37-A985-BC47F418A8CC}" type="datetimeFigureOut">
              <a:rPr lang="es-EC" smtClean="0"/>
              <a:pPr/>
              <a:t>03/07/2018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E9E10-14BF-416A-A4A7-02B8C50F2BFF}" type="slidenum">
              <a:rPr lang="es-EC" smtClean="0"/>
              <a:pPr/>
              <a:t>‹Nº›</a:t>
            </a:fld>
            <a:endParaRPr lang="es-EC"/>
          </a:p>
        </p:txBody>
      </p:sp>
    </p:spTree>
    <p:extLst>
      <p:ext uri="{BB962C8B-B14F-4D97-AF65-F5344CB8AC3E}">
        <p14:creationId xmlns:p14="http://schemas.microsoft.com/office/powerpoint/2010/main" val="102588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epsicologia.com/wp-content/uploads/pic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24"/>
            <a:ext cx="9144000" cy="280987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71472" y="1000108"/>
            <a:ext cx="8208912" cy="1569660"/>
          </a:xfrm>
          <a:prstGeom prst="rect">
            <a:avLst/>
          </a:prstGeom>
          <a:noFill/>
        </p:spPr>
        <p:txBody>
          <a:bodyPr wrap="square" rtlCol="0">
            <a:spAutoFit/>
          </a:bodyPr>
          <a:lstStyle/>
          <a:p>
            <a:pPr algn="ctr"/>
            <a:r>
              <a:rPr lang="es-EC" sz="4800" b="1" dirty="0" smtClean="0">
                <a:solidFill>
                  <a:srgbClr val="FF0000"/>
                </a:solidFill>
              </a:rPr>
              <a:t>APRENDIZAJE, MALTRATO Y  CASTIGO</a:t>
            </a:r>
            <a:endParaRPr lang="es-EC" sz="4800" b="1" dirty="0">
              <a:solidFill>
                <a:srgbClr val="FF0000"/>
              </a:solidFill>
            </a:endParaRPr>
          </a:p>
        </p:txBody>
      </p:sp>
    </p:spTree>
    <p:extLst>
      <p:ext uri="{BB962C8B-B14F-4D97-AF65-F5344CB8AC3E}">
        <p14:creationId xmlns:p14="http://schemas.microsoft.com/office/powerpoint/2010/main" val="10081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476672"/>
            <a:ext cx="8136904" cy="3323987"/>
          </a:xfrm>
          <a:prstGeom prst="rect">
            <a:avLst/>
          </a:prstGeom>
          <a:noFill/>
        </p:spPr>
        <p:txBody>
          <a:bodyPr wrap="square" rtlCol="0">
            <a:spAutoFit/>
          </a:bodyPr>
          <a:lstStyle/>
          <a:p>
            <a:pPr algn="just"/>
            <a:r>
              <a:rPr lang="es-EC" sz="2400" dirty="0" smtClean="0"/>
              <a:t>El mismo </a:t>
            </a:r>
            <a:r>
              <a:rPr lang="es-EC" sz="2400" dirty="0" err="1" smtClean="0"/>
              <a:t>Skinner</a:t>
            </a:r>
            <a:r>
              <a:rPr lang="es-EC" sz="2400" dirty="0" smtClean="0"/>
              <a:t> sostenía que el castigo no era recomendable por si solo.  El solo uso del castigo te enseña lo que NO debes hacer, pero no te enseña lo que DEBES hacer.</a:t>
            </a:r>
          </a:p>
          <a:p>
            <a:pPr algn="just"/>
            <a:endParaRPr lang="es-EC" sz="2400" dirty="0" smtClean="0"/>
          </a:p>
          <a:p>
            <a:pPr algn="just"/>
            <a:r>
              <a:rPr lang="es-EC" sz="2400" dirty="0" smtClean="0"/>
              <a:t>Suele ser mas importante el uso de reforzadores positivos. Estos reforzadores son consecuencias agradables que siguen a una conducta deseada y promueven la misma.</a:t>
            </a:r>
          </a:p>
          <a:p>
            <a:pPr algn="just"/>
            <a:endParaRPr lang="es-EC" sz="2400" dirty="0" smtClean="0"/>
          </a:p>
          <a:p>
            <a:endParaRPr lang="es-EC" dirty="0"/>
          </a:p>
        </p:txBody>
      </p:sp>
      <p:pic>
        <p:nvPicPr>
          <p:cNvPr id="6146" name="Picture 2" descr="http://www.pekelandia.com.py/userfiles/image/abrazo-mimos-de-padres-hijos-pekelandia.jpg"/>
          <p:cNvPicPr>
            <a:picLocks noChangeAspect="1" noChangeArrowheads="1"/>
          </p:cNvPicPr>
          <p:nvPr/>
        </p:nvPicPr>
        <p:blipFill>
          <a:blip r:embed="rId2" cstate="print"/>
          <a:srcRect/>
          <a:stretch>
            <a:fillRect/>
          </a:stretch>
        </p:blipFill>
        <p:spPr bwMode="auto">
          <a:xfrm>
            <a:off x="2143108" y="3541765"/>
            <a:ext cx="4975368" cy="3316235"/>
          </a:xfrm>
          <a:prstGeom prst="rect">
            <a:avLst/>
          </a:prstGeom>
          <a:noFill/>
        </p:spPr>
      </p:pic>
    </p:spTree>
    <p:extLst>
      <p:ext uri="{BB962C8B-B14F-4D97-AF65-F5344CB8AC3E}">
        <p14:creationId xmlns:p14="http://schemas.microsoft.com/office/powerpoint/2010/main" val="2901027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1472" y="285728"/>
            <a:ext cx="8358246" cy="2585323"/>
          </a:xfrm>
          <a:prstGeom prst="rect">
            <a:avLst/>
          </a:prstGeom>
          <a:noFill/>
        </p:spPr>
        <p:txBody>
          <a:bodyPr wrap="square" rtlCol="0">
            <a:spAutoFit/>
          </a:bodyPr>
          <a:lstStyle/>
          <a:p>
            <a:endParaRPr lang="es-EC" dirty="0" smtClean="0"/>
          </a:p>
          <a:p>
            <a:r>
              <a:rPr lang="es-EC" dirty="0" smtClean="0"/>
              <a:t>El castigo DEBE ser combinado con la disciplina y el EJEMPLO. Sin embargo el castigo (especialmente el castigo físico) tiene la facilidad de ser rápido. Por esta razón muchos padres optan por esta opción.  Sin embargo  la disciplina y el ejemplo requieren tiempo, requieren paciencia, requieren esfuerzo y requieren sacrificio.</a:t>
            </a:r>
          </a:p>
          <a:p>
            <a:endParaRPr lang="es-EC" dirty="0" smtClean="0"/>
          </a:p>
          <a:p>
            <a:r>
              <a:rPr lang="es-EC" dirty="0" smtClean="0"/>
              <a:t>Con un buen ejemplo se podrían evitar muchos castigos.</a:t>
            </a:r>
          </a:p>
          <a:p>
            <a:r>
              <a:rPr lang="es-EC" dirty="0" smtClean="0"/>
              <a:t>https://www.youtube.com/watch?v=dNeaCh1FAyU</a:t>
            </a:r>
          </a:p>
          <a:p>
            <a:endParaRPr lang="es-ES" dirty="0"/>
          </a:p>
        </p:txBody>
      </p:sp>
      <p:pic>
        <p:nvPicPr>
          <p:cNvPr id="4100" name="Picture 4" descr="http://static6.depositphotos.com/1140262/643/i/950/depositphotos_6430653-Healthy-eating---teaching-by-example.jpg"/>
          <p:cNvPicPr>
            <a:picLocks noChangeAspect="1" noChangeArrowheads="1"/>
          </p:cNvPicPr>
          <p:nvPr/>
        </p:nvPicPr>
        <p:blipFill>
          <a:blip r:embed="rId2"/>
          <a:srcRect/>
          <a:stretch>
            <a:fillRect/>
          </a:stretch>
        </p:blipFill>
        <p:spPr bwMode="auto">
          <a:xfrm>
            <a:off x="4500562" y="3191098"/>
            <a:ext cx="4846564" cy="3666902"/>
          </a:xfrm>
          <a:prstGeom prst="rect">
            <a:avLst/>
          </a:prstGeom>
          <a:noFill/>
        </p:spPr>
      </p:pic>
      <p:pic>
        <p:nvPicPr>
          <p:cNvPr id="4102" name="Picture 6" descr="http://staticd71.lavozdelinterior.com.ar/sites/default/files/archivo/nota_periodistica/odontologia.jpg"/>
          <p:cNvPicPr>
            <a:picLocks noChangeAspect="1" noChangeArrowheads="1"/>
          </p:cNvPicPr>
          <p:nvPr/>
        </p:nvPicPr>
        <p:blipFill>
          <a:blip r:embed="rId3"/>
          <a:srcRect/>
          <a:stretch>
            <a:fillRect/>
          </a:stretch>
        </p:blipFill>
        <p:spPr bwMode="auto">
          <a:xfrm>
            <a:off x="-357222" y="3500438"/>
            <a:ext cx="5203416" cy="33575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76672"/>
            <a:ext cx="8208912" cy="5078313"/>
          </a:xfrm>
          <a:prstGeom prst="rect">
            <a:avLst/>
          </a:prstGeom>
          <a:noFill/>
        </p:spPr>
        <p:txBody>
          <a:bodyPr wrap="square" rtlCol="0">
            <a:spAutoFit/>
          </a:bodyPr>
          <a:lstStyle/>
          <a:p>
            <a:r>
              <a:rPr lang="es-EC" b="1" dirty="0" smtClean="0">
                <a:solidFill>
                  <a:srgbClr val="FF0000"/>
                </a:solidFill>
              </a:rPr>
              <a:t>Maltrato</a:t>
            </a:r>
          </a:p>
          <a:p>
            <a:endParaRPr lang="es-EC" b="1" dirty="0">
              <a:solidFill>
                <a:srgbClr val="FF0000"/>
              </a:solidFill>
            </a:endParaRPr>
          </a:p>
          <a:p>
            <a:r>
              <a:rPr lang="es-EC" b="1" dirty="0"/>
              <a:t>Cualquier acción que le ocasiona daño físico o psicológico y que amenaza su desarrollo tanto físico como psicológico.</a:t>
            </a:r>
          </a:p>
          <a:p>
            <a:endParaRPr lang="es-EC" dirty="0" smtClean="0"/>
          </a:p>
          <a:p>
            <a:r>
              <a:rPr lang="es-EC" dirty="0" smtClean="0"/>
              <a:t>*Golpes</a:t>
            </a:r>
            <a:endParaRPr lang="es-EC" dirty="0"/>
          </a:p>
          <a:p>
            <a:r>
              <a:rPr lang="es-EC" dirty="0" smtClean="0"/>
              <a:t>*Insultos</a:t>
            </a:r>
            <a:endParaRPr lang="es-EC" dirty="0"/>
          </a:p>
          <a:p>
            <a:r>
              <a:rPr lang="es-EC" dirty="0" smtClean="0"/>
              <a:t>*Negligencia</a:t>
            </a:r>
            <a:endParaRPr lang="es-EC" dirty="0"/>
          </a:p>
          <a:p>
            <a:r>
              <a:rPr lang="es-EC" b="1" dirty="0" smtClean="0"/>
              <a:t>*Sobreprotección</a:t>
            </a:r>
            <a:endParaRPr lang="es-EC" b="1" dirty="0"/>
          </a:p>
          <a:p>
            <a:r>
              <a:rPr lang="es-EC" dirty="0"/>
              <a:t> </a:t>
            </a:r>
          </a:p>
          <a:p>
            <a:r>
              <a:rPr lang="es-EC" dirty="0" smtClean="0"/>
              <a:t>Hay padres que maltratan a los hijos por frustración </a:t>
            </a:r>
          </a:p>
          <a:p>
            <a:r>
              <a:rPr lang="es-EC" dirty="0" smtClean="0"/>
              <a:t>y otros porque son francamente violentos. Se </a:t>
            </a:r>
            <a:r>
              <a:rPr lang="es-EC" dirty="0"/>
              <a:t>dice que </a:t>
            </a:r>
            <a:endParaRPr lang="es-EC" dirty="0" smtClean="0"/>
          </a:p>
          <a:p>
            <a:r>
              <a:rPr lang="es-EC" dirty="0" smtClean="0"/>
              <a:t>las </a:t>
            </a:r>
            <a:r>
              <a:rPr lang="es-EC" dirty="0"/>
              <a:t>personas que golpean a los hijos </a:t>
            </a:r>
            <a:r>
              <a:rPr lang="es-EC" dirty="0" smtClean="0"/>
              <a:t>con furia no </a:t>
            </a:r>
            <a:r>
              <a:rPr lang="es-EC" dirty="0"/>
              <a:t>lo </a:t>
            </a:r>
            <a:endParaRPr lang="es-EC" dirty="0" smtClean="0"/>
          </a:p>
          <a:p>
            <a:r>
              <a:rPr lang="es-EC" dirty="0" smtClean="0"/>
              <a:t>hacen </a:t>
            </a:r>
            <a:r>
              <a:rPr lang="es-EC" dirty="0"/>
              <a:t>realmente por educarlos, sino por la frustración </a:t>
            </a:r>
            <a:endParaRPr lang="es-EC" dirty="0" smtClean="0"/>
          </a:p>
          <a:p>
            <a:r>
              <a:rPr lang="es-EC" dirty="0" smtClean="0"/>
              <a:t>que </a:t>
            </a:r>
            <a:r>
              <a:rPr lang="es-EC" dirty="0"/>
              <a:t>les provoca que no hagan caso</a:t>
            </a:r>
            <a:r>
              <a:rPr lang="es-EC" dirty="0" smtClean="0"/>
              <a:t>.</a:t>
            </a:r>
          </a:p>
          <a:p>
            <a:endParaRPr lang="es-EC" dirty="0" smtClean="0"/>
          </a:p>
          <a:p>
            <a:endParaRPr lang="es-EC" dirty="0"/>
          </a:p>
          <a:p>
            <a:endParaRPr lang="es-EC" dirty="0"/>
          </a:p>
        </p:txBody>
      </p:sp>
      <p:pic>
        <p:nvPicPr>
          <p:cNvPr id="5122" name="Picture 2" descr="https://psicodiagnostico.files.wordpress.com/2012/04/aaaaaaaaaaaaaaaaamaltrato.jpg"/>
          <p:cNvPicPr>
            <a:picLocks noChangeAspect="1" noChangeArrowheads="1"/>
          </p:cNvPicPr>
          <p:nvPr/>
        </p:nvPicPr>
        <p:blipFill>
          <a:blip r:embed="rId2"/>
          <a:srcRect/>
          <a:stretch>
            <a:fillRect/>
          </a:stretch>
        </p:blipFill>
        <p:spPr bwMode="auto">
          <a:xfrm>
            <a:off x="6000760" y="2000216"/>
            <a:ext cx="3143240" cy="4857784"/>
          </a:xfrm>
          <a:prstGeom prst="rect">
            <a:avLst/>
          </a:prstGeom>
          <a:noFill/>
        </p:spPr>
      </p:pic>
    </p:spTree>
    <p:extLst>
      <p:ext uri="{BB962C8B-B14F-4D97-AF65-F5344CB8AC3E}">
        <p14:creationId xmlns:p14="http://schemas.microsoft.com/office/powerpoint/2010/main" val="392669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portaldelcolegio.com/Revista/imagenes%20revista/sobreproteccion.jpg"/>
          <p:cNvPicPr>
            <a:picLocks noChangeAspect="1" noChangeArrowheads="1"/>
          </p:cNvPicPr>
          <p:nvPr/>
        </p:nvPicPr>
        <p:blipFill>
          <a:blip r:embed="rId2"/>
          <a:srcRect/>
          <a:stretch>
            <a:fillRect/>
          </a:stretch>
        </p:blipFill>
        <p:spPr bwMode="auto">
          <a:xfrm>
            <a:off x="1142976" y="3043227"/>
            <a:ext cx="7000924" cy="3814773"/>
          </a:xfrm>
          <a:prstGeom prst="rect">
            <a:avLst/>
          </a:prstGeom>
          <a:noFill/>
        </p:spPr>
      </p:pic>
      <p:sp>
        <p:nvSpPr>
          <p:cNvPr id="5" name="4 CuadroTexto"/>
          <p:cNvSpPr txBox="1"/>
          <p:nvPr/>
        </p:nvSpPr>
        <p:spPr>
          <a:xfrm>
            <a:off x="857224" y="714356"/>
            <a:ext cx="7929618" cy="2308324"/>
          </a:xfrm>
          <a:prstGeom prst="rect">
            <a:avLst/>
          </a:prstGeom>
          <a:noFill/>
        </p:spPr>
        <p:txBody>
          <a:bodyPr wrap="square" rtlCol="0">
            <a:spAutoFit/>
          </a:bodyPr>
          <a:lstStyle/>
          <a:p>
            <a:pPr algn="ctr"/>
            <a:r>
              <a:rPr lang="es-ES" b="1" dirty="0" smtClean="0"/>
              <a:t>SOBREPROTECCIÓN</a:t>
            </a:r>
          </a:p>
          <a:p>
            <a:endParaRPr lang="es-ES" dirty="0" smtClean="0"/>
          </a:p>
          <a:p>
            <a:r>
              <a:rPr lang="es-ES" dirty="0" smtClean="0"/>
              <a:t>Ocurre cuando los padres consideran que sus hijos/as no están preparados para asumir responsabilidades, se conceden todos los deseos, existen excesivos premios y pocos castigos. Además, se perdonan o justifican todos los errores de los niños/as, potenciando las actitudes egoístas y dependientes y al mismo tiempo, se potencia el escaso autocontrol, el miedo a la autonomía e inseguridad de las propias capacidades.</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3424223"/>
            <a:ext cx="4643459" cy="34337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571604" y="3357562"/>
            <a:ext cx="66960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548680"/>
            <a:ext cx="8136904" cy="3693319"/>
          </a:xfrm>
          <a:prstGeom prst="rect">
            <a:avLst/>
          </a:prstGeom>
          <a:noFill/>
        </p:spPr>
        <p:txBody>
          <a:bodyPr wrap="square" rtlCol="0">
            <a:spAutoFit/>
          </a:bodyPr>
          <a:lstStyle/>
          <a:p>
            <a:r>
              <a:rPr lang="es-EC" dirty="0" smtClean="0">
                <a:solidFill>
                  <a:schemeClr val="accent3">
                    <a:lumMod val="60000"/>
                    <a:lumOff val="40000"/>
                  </a:schemeClr>
                </a:solidFill>
              </a:rPr>
              <a:t>Disciplina:</a:t>
            </a:r>
          </a:p>
          <a:p>
            <a:r>
              <a:rPr lang="es-EC" dirty="0" smtClean="0">
                <a:solidFill>
                  <a:schemeClr val="accent3">
                    <a:lumMod val="60000"/>
                    <a:lumOff val="40000"/>
                  </a:schemeClr>
                </a:solidFill>
              </a:rPr>
              <a:t>La </a:t>
            </a:r>
            <a:r>
              <a:rPr lang="es-EC" dirty="0">
                <a:solidFill>
                  <a:schemeClr val="accent3">
                    <a:lumMod val="60000"/>
                    <a:lumOff val="40000"/>
                  </a:schemeClr>
                </a:solidFill>
              </a:rPr>
              <a:t>definición de disciplina en su forma más simple es la coordinación de actitudes, con las cuales se instruye para desarrollar habilidades, o para seguir un determinado código de conducta u "orden".</a:t>
            </a:r>
          </a:p>
          <a:p>
            <a:endParaRPr lang="es-EC" dirty="0" smtClean="0"/>
          </a:p>
          <a:p>
            <a:r>
              <a:rPr lang="es-EC" b="1" dirty="0" smtClean="0">
                <a:solidFill>
                  <a:srgbClr val="FF0000"/>
                </a:solidFill>
              </a:rPr>
              <a:t>Castigo: </a:t>
            </a:r>
          </a:p>
          <a:p>
            <a:r>
              <a:rPr lang="es-EC" dirty="0" smtClean="0"/>
              <a:t>Es el estimulo aversivo que le sigue a una conducta no deseada.</a:t>
            </a:r>
            <a:endParaRPr lang="es-EC" dirty="0"/>
          </a:p>
          <a:p>
            <a:endParaRPr lang="es-EC" b="1" dirty="0" smtClean="0"/>
          </a:p>
          <a:p>
            <a:r>
              <a:rPr lang="es-EC" b="1" dirty="0" smtClean="0">
                <a:solidFill>
                  <a:srgbClr val="FF0000"/>
                </a:solidFill>
              </a:rPr>
              <a:t>Maltrato:</a:t>
            </a:r>
          </a:p>
          <a:p>
            <a:r>
              <a:rPr lang="es-EC" dirty="0" smtClean="0"/>
              <a:t>Cualquier </a:t>
            </a:r>
            <a:r>
              <a:rPr lang="es-EC" dirty="0"/>
              <a:t>acción que le ocasiona daño físico o psicológico y que amenaza su desarrollo tanto físico como psicológico.</a:t>
            </a:r>
          </a:p>
          <a:p>
            <a:endParaRPr lang="es-EC" b="1" dirty="0"/>
          </a:p>
          <a:p>
            <a:endParaRPr lang="es-EC" b="1" dirty="0"/>
          </a:p>
        </p:txBody>
      </p:sp>
      <p:pic>
        <p:nvPicPr>
          <p:cNvPr id="4098" name="Picture 2" descr="http://periodicoelamanecer.files.wordpress.com/2012/11/castigo-fis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717032"/>
            <a:ext cx="3895725"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613" y="620686"/>
            <a:ext cx="7704856" cy="4708981"/>
          </a:xfrm>
          <a:prstGeom prst="rect">
            <a:avLst/>
          </a:prstGeom>
          <a:noFill/>
        </p:spPr>
        <p:txBody>
          <a:bodyPr wrap="square" rtlCol="0">
            <a:spAutoFit/>
          </a:bodyPr>
          <a:lstStyle/>
          <a:p>
            <a:r>
              <a:rPr lang="es-EC" sz="2400" b="1" dirty="0">
                <a:solidFill>
                  <a:srgbClr val="FF0000"/>
                </a:solidFill>
              </a:rPr>
              <a:t>Condiciones que  comentaba </a:t>
            </a:r>
            <a:r>
              <a:rPr lang="es-EC" sz="2400" b="1" dirty="0" err="1">
                <a:solidFill>
                  <a:srgbClr val="FF0000"/>
                </a:solidFill>
              </a:rPr>
              <a:t>Skinner</a:t>
            </a:r>
            <a:r>
              <a:rPr lang="es-EC" sz="2400" b="1" dirty="0">
                <a:solidFill>
                  <a:srgbClr val="FF0000"/>
                </a:solidFill>
              </a:rPr>
              <a:t> para que el castigo </a:t>
            </a:r>
            <a:r>
              <a:rPr lang="es-EC" sz="2400" b="1" dirty="0" smtClean="0">
                <a:solidFill>
                  <a:srgbClr val="FF0000"/>
                </a:solidFill>
              </a:rPr>
              <a:t>resulte:</a:t>
            </a:r>
          </a:p>
          <a:p>
            <a:endParaRPr lang="es-EC" b="1" dirty="0"/>
          </a:p>
          <a:p>
            <a:r>
              <a:rPr lang="es-EC" b="1" dirty="0"/>
              <a:t>*Debe ser </a:t>
            </a:r>
            <a:r>
              <a:rPr lang="es-EC" b="1" dirty="0" smtClean="0"/>
              <a:t>inmediato.</a:t>
            </a:r>
            <a:endParaRPr lang="es-EC" b="1" dirty="0"/>
          </a:p>
          <a:p>
            <a:endParaRPr lang="es-EC" b="1" dirty="0" smtClean="0"/>
          </a:p>
          <a:p>
            <a:r>
              <a:rPr lang="es-EC" b="1" dirty="0" smtClean="0"/>
              <a:t>*</a:t>
            </a:r>
            <a:r>
              <a:rPr lang="es-EC" b="1" dirty="0"/>
              <a:t>Debe ser constante ante una </a:t>
            </a:r>
            <a:r>
              <a:rPr lang="es-EC" b="1" dirty="0" smtClean="0"/>
              <a:t>conducta.</a:t>
            </a:r>
            <a:endParaRPr lang="es-EC" b="1" dirty="0"/>
          </a:p>
          <a:p>
            <a:endParaRPr lang="es-EC" b="1" dirty="0" smtClean="0"/>
          </a:p>
          <a:p>
            <a:r>
              <a:rPr lang="es-EC" b="1" dirty="0" smtClean="0"/>
              <a:t>*</a:t>
            </a:r>
            <a:r>
              <a:rPr lang="es-EC" b="1" dirty="0"/>
              <a:t>Debe de tener cierta relevancia para la </a:t>
            </a:r>
            <a:r>
              <a:rPr lang="es-EC" b="1" dirty="0" smtClean="0"/>
              <a:t>persona.</a:t>
            </a:r>
            <a:endParaRPr lang="es-EC" b="1" dirty="0"/>
          </a:p>
          <a:p>
            <a:endParaRPr lang="es-EC" b="1" dirty="0" smtClean="0"/>
          </a:p>
          <a:p>
            <a:r>
              <a:rPr lang="es-EC" b="1" dirty="0" smtClean="0"/>
              <a:t>*</a:t>
            </a:r>
            <a:r>
              <a:rPr lang="es-EC" b="1" dirty="0"/>
              <a:t>Se debe tener en cuenta que la conducta es progresiva, las cosas no cambian de un momento a otro.</a:t>
            </a:r>
          </a:p>
          <a:p>
            <a:endParaRPr lang="es-EC" b="1" dirty="0" smtClean="0"/>
          </a:p>
          <a:p>
            <a:r>
              <a:rPr lang="es-EC" b="1" dirty="0" smtClean="0"/>
              <a:t>*</a:t>
            </a:r>
            <a:r>
              <a:rPr lang="es-EC" b="1" dirty="0"/>
              <a:t>Programación. </a:t>
            </a:r>
            <a:endParaRPr lang="es-EC" b="1" dirty="0" smtClean="0"/>
          </a:p>
          <a:p>
            <a:r>
              <a:rPr lang="es-EC" b="1" dirty="0" smtClean="0"/>
              <a:t>	Programa </a:t>
            </a:r>
            <a:r>
              <a:rPr lang="es-EC" b="1" dirty="0"/>
              <a:t>de intervalo fijo </a:t>
            </a:r>
          </a:p>
          <a:p>
            <a:r>
              <a:rPr lang="es-EC" b="1" dirty="0" smtClean="0"/>
              <a:t>	Programa </a:t>
            </a:r>
            <a:r>
              <a:rPr lang="es-EC" b="1" dirty="0"/>
              <a:t>de intervalo variable</a:t>
            </a:r>
          </a:p>
          <a:p>
            <a:endParaRPr lang="es-EC" dirty="0"/>
          </a:p>
        </p:txBody>
      </p:sp>
      <p:pic>
        <p:nvPicPr>
          <p:cNvPr id="2052" name="Picture 4" descr="https://encrypted-tbn3.gstatic.com/images?q=tbn:ANd9GcSSKODmN7B23aStVtYe0pF_qBRHaEKS9sRZvY-82-0juwU0LRy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3818780"/>
            <a:ext cx="4050770" cy="303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2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56509" y="511805"/>
            <a:ext cx="6408712" cy="646331"/>
          </a:xfrm>
          <a:prstGeom prst="rect">
            <a:avLst/>
          </a:prstGeom>
          <a:noFill/>
        </p:spPr>
        <p:txBody>
          <a:bodyPr wrap="square" rtlCol="0">
            <a:spAutoFit/>
          </a:bodyPr>
          <a:lstStyle/>
          <a:p>
            <a:pPr algn="ctr"/>
            <a:r>
              <a:rPr lang="es-EC" b="1" dirty="0" smtClean="0"/>
              <a:t>     </a:t>
            </a:r>
            <a:r>
              <a:rPr lang="es-EC" b="1" dirty="0" smtClean="0">
                <a:solidFill>
                  <a:srgbClr val="FF0000"/>
                </a:solidFill>
              </a:rPr>
              <a:t>PROGRAMA DE REFORZAMIENTO CONTINUO</a:t>
            </a:r>
          </a:p>
          <a:p>
            <a:pPr algn="ctr"/>
            <a:endParaRPr lang="es-EC" b="1" dirty="0"/>
          </a:p>
        </p:txBody>
      </p:sp>
      <p:pic>
        <p:nvPicPr>
          <p:cNvPr id="1026" name="Picture 2"/>
          <p:cNvPicPr>
            <a:picLocks noChangeAspect="1" noChangeArrowheads="1"/>
          </p:cNvPicPr>
          <p:nvPr/>
        </p:nvPicPr>
        <p:blipFill>
          <a:blip r:embed="rId2"/>
          <a:srcRect/>
          <a:stretch>
            <a:fillRect/>
          </a:stretch>
        </p:blipFill>
        <p:spPr bwMode="auto">
          <a:xfrm>
            <a:off x="857224" y="2875810"/>
            <a:ext cx="7500990" cy="3677398"/>
          </a:xfrm>
          <a:prstGeom prst="rect">
            <a:avLst/>
          </a:prstGeom>
          <a:noFill/>
          <a:ln w="9525">
            <a:noFill/>
            <a:miter lim="800000"/>
            <a:headEnd/>
            <a:tailEnd/>
          </a:ln>
          <a:effectLst/>
        </p:spPr>
      </p:pic>
      <p:sp>
        <p:nvSpPr>
          <p:cNvPr id="5" name="4 CuadroTexto"/>
          <p:cNvSpPr txBox="1"/>
          <p:nvPr/>
        </p:nvSpPr>
        <p:spPr>
          <a:xfrm>
            <a:off x="428596" y="857232"/>
            <a:ext cx="8215370" cy="1477328"/>
          </a:xfrm>
          <a:prstGeom prst="rect">
            <a:avLst/>
          </a:prstGeom>
          <a:noFill/>
        </p:spPr>
        <p:txBody>
          <a:bodyPr wrap="square" rtlCol="0">
            <a:spAutoFit/>
          </a:bodyPr>
          <a:lstStyle/>
          <a:p>
            <a:r>
              <a:rPr lang="es-ES" dirty="0" smtClean="0"/>
              <a:t>En el </a:t>
            </a:r>
            <a:r>
              <a:rPr lang="es-ES" b="1" dirty="0" smtClean="0"/>
              <a:t>reforzamiento continuo</a:t>
            </a:r>
            <a:r>
              <a:rPr lang="es-ES" dirty="0" smtClean="0"/>
              <a:t> cada una de las respuestas da lugar a la aparición de un reforzador, como en el caso de una paloma que recibe comida cada vez que picotea una tecla. Este tipo de reforzamiento parece ser el modo más eficaz para condicionar inicialmente la conducta. Sin embargo, cuando el refuerzo cesa (por ejemplo, cuando desconectamos la entrega de alimento) la extinción también es rápida.</a:t>
            </a:r>
            <a:endParaRPr lang="es-ES" dirty="0"/>
          </a:p>
        </p:txBody>
      </p:sp>
    </p:spTree>
    <p:extLst>
      <p:ext uri="{BB962C8B-B14F-4D97-AF65-F5344CB8AC3E}">
        <p14:creationId xmlns:p14="http://schemas.microsoft.com/office/powerpoint/2010/main" val="102322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95736" y="260648"/>
            <a:ext cx="6336704" cy="369332"/>
          </a:xfrm>
          <a:prstGeom prst="rect">
            <a:avLst/>
          </a:prstGeom>
          <a:noFill/>
        </p:spPr>
        <p:txBody>
          <a:bodyPr wrap="square" rtlCol="0">
            <a:spAutoFit/>
          </a:bodyPr>
          <a:lstStyle/>
          <a:p>
            <a:r>
              <a:rPr lang="es-EC" b="1" dirty="0" smtClean="0">
                <a:solidFill>
                  <a:srgbClr val="FF0000"/>
                </a:solidFill>
              </a:rPr>
              <a:t>PROGRAMA DE REFORZAMIENTO VARIABLE</a:t>
            </a:r>
          </a:p>
        </p:txBody>
      </p:sp>
      <p:pic>
        <p:nvPicPr>
          <p:cNvPr id="2050" name="Picture 2"/>
          <p:cNvPicPr>
            <a:picLocks noChangeAspect="1" noChangeArrowheads="1"/>
          </p:cNvPicPr>
          <p:nvPr/>
        </p:nvPicPr>
        <p:blipFill>
          <a:blip r:embed="rId2"/>
          <a:srcRect/>
          <a:stretch>
            <a:fillRect/>
          </a:stretch>
        </p:blipFill>
        <p:spPr bwMode="auto">
          <a:xfrm>
            <a:off x="1000100" y="2143116"/>
            <a:ext cx="7429552" cy="4533577"/>
          </a:xfrm>
          <a:prstGeom prst="rect">
            <a:avLst/>
          </a:prstGeom>
          <a:noFill/>
          <a:ln w="9525">
            <a:noFill/>
            <a:miter lim="800000"/>
            <a:headEnd/>
            <a:tailEnd/>
          </a:ln>
          <a:effectLst/>
        </p:spPr>
      </p:pic>
      <p:sp>
        <p:nvSpPr>
          <p:cNvPr id="5" name="4 CuadroTexto"/>
          <p:cNvSpPr txBox="1"/>
          <p:nvPr/>
        </p:nvSpPr>
        <p:spPr>
          <a:xfrm>
            <a:off x="642910" y="857232"/>
            <a:ext cx="7786742" cy="1477328"/>
          </a:xfrm>
          <a:prstGeom prst="rect">
            <a:avLst/>
          </a:prstGeom>
          <a:noFill/>
        </p:spPr>
        <p:txBody>
          <a:bodyPr wrap="square" rtlCol="0">
            <a:spAutoFit/>
          </a:bodyPr>
          <a:lstStyle/>
          <a:p>
            <a:r>
              <a:rPr lang="es-ES" dirty="0" smtClean="0"/>
              <a:t>en el </a:t>
            </a:r>
            <a:r>
              <a:rPr lang="es-ES" b="1" dirty="0" smtClean="0"/>
              <a:t>reforzamiento intermitente</a:t>
            </a:r>
            <a:r>
              <a:rPr lang="es-ES" dirty="0" smtClean="0"/>
              <a:t> las respuestas solo se refuerzan algunas veces, como en el caso de una persona que juega a las máquinas y recibe el refuerzo o premio cada varias jugadas. Este tipo de programa produce un patrón más persistente de respuestas que un programa continuo cuando el reforzamiento se vuelve impredecible o cesa</a:t>
            </a:r>
            <a:endParaRPr lang="es-ES" dirty="0"/>
          </a:p>
        </p:txBody>
      </p:sp>
    </p:spTree>
    <p:extLst>
      <p:ext uri="{BB962C8B-B14F-4D97-AF65-F5344CB8AC3E}">
        <p14:creationId xmlns:p14="http://schemas.microsoft.com/office/powerpoint/2010/main" val="2132305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4340" y="484289"/>
            <a:ext cx="69127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smtClean="0"/>
              <a:t>CURVA DE APRENDIZAJE CUANDO LOS PADRES CAMBIAN DE ACTITUD</a:t>
            </a:r>
            <a:endParaRPr lang="es-EC" dirty="0"/>
          </a:p>
        </p:txBody>
      </p:sp>
      <p:pic>
        <p:nvPicPr>
          <p:cNvPr id="3074" name="Picture 2"/>
          <p:cNvPicPr>
            <a:picLocks noChangeAspect="1" noChangeArrowheads="1"/>
          </p:cNvPicPr>
          <p:nvPr/>
        </p:nvPicPr>
        <p:blipFill>
          <a:blip r:embed="rId2"/>
          <a:srcRect/>
          <a:stretch>
            <a:fillRect/>
          </a:stretch>
        </p:blipFill>
        <p:spPr bwMode="auto">
          <a:xfrm>
            <a:off x="500034" y="1604963"/>
            <a:ext cx="8093384" cy="4895871"/>
          </a:xfrm>
          <a:prstGeom prst="rect">
            <a:avLst/>
          </a:prstGeom>
          <a:noFill/>
          <a:ln w="9525">
            <a:noFill/>
            <a:miter lim="800000"/>
            <a:headEnd/>
            <a:tailEnd/>
          </a:ln>
          <a:effectLst/>
        </p:spPr>
      </p:pic>
    </p:spTree>
    <p:extLst>
      <p:ext uri="{BB962C8B-B14F-4D97-AF65-F5344CB8AC3E}">
        <p14:creationId xmlns:p14="http://schemas.microsoft.com/office/powerpoint/2010/main" val="739317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zXo3Z_uyIKC1OlHxsdh0JeglpQwXdX7xedCsP88rPrZJX-1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6"/>
            <a:ext cx="7128792"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27584" y="476672"/>
            <a:ext cx="7488832" cy="1846659"/>
          </a:xfrm>
          <a:prstGeom prst="rect">
            <a:avLst/>
          </a:prstGeom>
          <a:noFill/>
        </p:spPr>
        <p:txBody>
          <a:bodyPr wrap="square" rtlCol="0">
            <a:spAutoFit/>
          </a:bodyPr>
          <a:lstStyle/>
          <a:p>
            <a:pPr algn="just"/>
            <a:r>
              <a:rPr lang="es-EC" sz="2400" b="1" dirty="0" smtClean="0"/>
              <a:t>El </a:t>
            </a:r>
            <a:r>
              <a:rPr lang="es-EC" sz="2400" b="1" dirty="0"/>
              <a:t>castigo debe ser una consecuencia de un mal acto y el niño no debe entenderlo como un intento de humillación o venganza. Los castigos deben apelar a la </a:t>
            </a:r>
            <a:r>
              <a:rPr lang="es-EC" sz="2400" b="1" dirty="0" smtClean="0"/>
              <a:t>racionalidad </a:t>
            </a:r>
            <a:r>
              <a:rPr lang="es-EC" sz="2400" b="1" dirty="0"/>
              <a:t>del niño, no a la fuerza de los padres.</a:t>
            </a:r>
          </a:p>
          <a:p>
            <a:endParaRPr lang="es-EC" dirty="0"/>
          </a:p>
        </p:txBody>
      </p:sp>
    </p:spTree>
    <p:extLst>
      <p:ext uri="{BB962C8B-B14F-4D97-AF65-F5344CB8AC3E}">
        <p14:creationId xmlns:p14="http://schemas.microsoft.com/office/powerpoint/2010/main" val="10081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76672"/>
            <a:ext cx="8496944" cy="7109639"/>
          </a:xfrm>
          <a:prstGeom prst="rect">
            <a:avLst/>
          </a:prstGeom>
        </p:spPr>
        <p:txBody>
          <a:bodyPr wrap="square">
            <a:spAutoFit/>
          </a:bodyPr>
          <a:lstStyle/>
          <a:p>
            <a:r>
              <a:rPr lang="es-EC" sz="2400" b="1" dirty="0">
                <a:solidFill>
                  <a:srgbClr val="FF0000"/>
                </a:solidFill>
              </a:rPr>
              <a:t>Problemas del castigo si es mal </a:t>
            </a:r>
            <a:r>
              <a:rPr lang="es-EC" sz="2400" b="1" dirty="0" smtClean="0">
                <a:solidFill>
                  <a:srgbClr val="FF0000"/>
                </a:solidFill>
              </a:rPr>
              <a:t>administrado</a:t>
            </a:r>
          </a:p>
          <a:p>
            <a:endParaRPr lang="es-EC" sz="2400" b="1" dirty="0"/>
          </a:p>
          <a:p>
            <a:r>
              <a:rPr lang="es-EC" sz="2400" b="1" dirty="0" smtClean="0"/>
              <a:t>*Provoca </a:t>
            </a:r>
            <a:r>
              <a:rPr lang="es-EC" sz="2400" b="1" dirty="0"/>
              <a:t>conductas opuestas (rebeldía</a:t>
            </a:r>
            <a:r>
              <a:rPr lang="es-EC" sz="2400" b="1" dirty="0" smtClean="0"/>
              <a:t>).</a:t>
            </a:r>
            <a:endParaRPr lang="es-EC" sz="2400" b="1" dirty="0"/>
          </a:p>
          <a:p>
            <a:endParaRPr lang="es-EC" sz="2400" b="1" dirty="0" smtClean="0"/>
          </a:p>
          <a:p>
            <a:r>
              <a:rPr lang="es-EC" sz="2400" b="1" dirty="0" smtClean="0"/>
              <a:t>*</a:t>
            </a:r>
            <a:r>
              <a:rPr lang="es-EC" sz="2400" b="1" dirty="0"/>
              <a:t>Provoca ansiedad y temor (que inhibe respuestas positivas</a:t>
            </a:r>
            <a:r>
              <a:rPr lang="es-EC" sz="2400" b="1" dirty="0" smtClean="0"/>
              <a:t>).</a:t>
            </a:r>
            <a:endParaRPr lang="es-EC" sz="2400" b="1" dirty="0"/>
          </a:p>
          <a:p>
            <a:endParaRPr lang="es-EC" sz="2400" b="1" dirty="0" smtClean="0"/>
          </a:p>
          <a:p>
            <a:pPr marL="342900" indent="-342900"/>
            <a:r>
              <a:rPr lang="es-EC" sz="2400" b="1" dirty="0" smtClean="0"/>
              <a:t>*Provoca </a:t>
            </a:r>
            <a:r>
              <a:rPr lang="es-EC" sz="2400" b="1" dirty="0"/>
              <a:t>que las personas actúen por temor </a:t>
            </a:r>
            <a:r>
              <a:rPr lang="es-EC" sz="2400" b="1" dirty="0" smtClean="0"/>
              <a:t>al</a:t>
            </a:r>
          </a:p>
          <a:p>
            <a:r>
              <a:rPr lang="es-EC" sz="2400" b="1" dirty="0" smtClean="0"/>
              <a:t> </a:t>
            </a:r>
            <a:r>
              <a:rPr lang="es-EC" sz="2400" b="1" dirty="0"/>
              <a:t>castigo y no porque estén convencidos de que </a:t>
            </a:r>
            <a:endParaRPr lang="es-EC" sz="2400" b="1" dirty="0" smtClean="0"/>
          </a:p>
          <a:p>
            <a:r>
              <a:rPr lang="es-EC" sz="2400" b="1" dirty="0" smtClean="0"/>
              <a:t>es </a:t>
            </a:r>
            <a:r>
              <a:rPr lang="es-EC" sz="2400" b="1" dirty="0"/>
              <a:t>lo correcto.</a:t>
            </a:r>
          </a:p>
          <a:p>
            <a:endParaRPr lang="es-EC" sz="2400" b="1" dirty="0" smtClean="0"/>
          </a:p>
          <a:p>
            <a:r>
              <a:rPr lang="es-EC" sz="2400" b="1" dirty="0" smtClean="0"/>
              <a:t>*Provoca </a:t>
            </a:r>
            <a:r>
              <a:rPr lang="es-EC" sz="2400" b="1" dirty="0"/>
              <a:t>desaparición de la </a:t>
            </a:r>
            <a:r>
              <a:rPr lang="es-EC" sz="2400" b="1" dirty="0" smtClean="0"/>
              <a:t>conducta solo </a:t>
            </a:r>
            <a:r>
              <a:rPr lang="es-EC" sz="2400" b="1" dirty="0"/>
              <a:t>en los </a:t>
            </a:r>
            <a:endParaRPr lang="es-EC" sz="2400" b="1" dirty="0" smtClean="0"/>
          </a:p>
          <a:p>
            <a:r>
              <a:rPr lang="es-EC" sz="2400" b="1" dirty="0" smtClean="0"/>
              <a:t>contextos </a:t>
            </a:r>
            <a:r>
              <a:rPr lang="es-EC" sz="2400" b="1" dirty="0"/>
              <a:t>en que aparece el </a:t>
            </a:r>
            <a:r>
              <a:rPr lang="es-EC" sz="2400" b="1" dirty="0" smtClean="0"/>
              <a:t>castigo. O sea, tiene</a:t>
            </a:r>
          </a:p>
          <a:p>
            <a:r>
              <a:rPr lang="es-EC" sz="2400" b="1" dirty="0" smtClean="0"/>
              <a:t>Comportamientos adecuados en la casa, pero</a:t>
            </a:r>
          </a:p>
          <a:p>
            <a:r>
              <a:rPr lang="es-EC" sz="2400" b="1" dirty="0" smtClean="0"/>
              <a:t>Negativos en la escuela o cuando no este el padre </a:t>
            </a:r>
          </a:p>
          <a:p>
            <a:r>
              <a:rPr lang="es-EC" sz="2400" b="1" dirty="0" smtClean="0"/>
              <a:t>Castigador.</a:t>
            </a:r>
          </a:p>
          <a:p>
            <a:endParaRPr lang="es-EC" sz="2400" b="1" dirty="0"/>
          </a:p>
          <a:p>
            <a:endParaRPr lang="es-EC" sz="2400" b="1" dirty="0" smtClean="0"/>
          </a:p>
          <a:p>
            <a:endParaRPr lang="es-EC" sz="2400" b="1" dirty="0"/>
          </a:p>
          <a:p>
            <a:endParaRPr lang="es-EC" sz="2400" b="1" dirty="0"/>
          </a:p>
        </p:txBody>
      </p:sp>
      <p:pic>
        <p:nvPicPr>
          <p:cNvPr id="7170" name="Picture 2" descr="http://www.elbebe.com/sites/default/files/articulos/educar-ninos-casti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743" y="3622055"/>
            <a:ext cx="2322627" cy="339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859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450</Words>
  <Application>Microsoft Office PowerPoint</Application>
  <PresentationFormat>Presentación en pantalla (4:3)</PresentationFormat>
  <Paragraphs>71</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colmena_10</dc:creator>
  <cp:lastModifiedBy>Thalia_8</cp:lastModifiedBy>
  <cp:revision>29</cp:revision>
  <dcterms:created xsi:type="dcterms:W3CDTF">2014-11-20T12:17:24Z</dcterms:created>
  <dcterms:modified xsi:type="dcterms:W3CDTF">2018-07-03T16:18:26Z</dcterms:modified>
</cp:coreProperties>
</file>